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sldIdLst>
    <p:sldId id="256" r:id="rId2"/>
    <p:sldId id="299" r:id="rId3"/>
    <p:sldId id="300" r:id="rId4"/>
    <p:sldId id="258" r:id="rId5"/>
    <p:sldId id="259" r:id="rId6"/>
    <p:sldId id="270" r:id="rId7"/>
    <p:sldId id="294" r:id="rId8"/>
    <p:sldId id="301" r:id="rId9"/>
    <p:sldId id="298" r:id="rId10"/>
    <p:sldId id="287" r:id="rId11"/>
    <p:sldId id="286" r:id="rId12"/>
    <p:sldId id="296" r:id="rId13"/>
    <p:sldId id="297" r:id="rId14"/>
    <p:sldId id="274" r:id="rId15"/>
    <p:sldId id="260" r:id="rId16"/>
    <p:sldId id="303" r:id="rId17"/>
    <p:sldId id="276" r:id="rId18"/>
    <p:sldId id="277" r:id="rId19"/>
    <p:sldId id="302" r:id="rId20"/>
    <p:sldId id="261" r:id="rId21"/>
    <p:sldId id="265" r:id="rId22"/>
    <p:sldId id="263" r:id="rId23"/>
    <p:sldId id="304" r:id="rId24"/>
    <p:sldId id="305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D751"/>
    <a:srgbClr val="99CC00"/>
    <a:srgbClr val="CCFF33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CBDAE5-2D5B-4904-9800-F2223F7E8E7F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7F03F1-27D1-4D10-A024-BBE8F71356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EA1784-2A77-4196-B1FB-9300720F857F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096A61-4751-4BE6-BB3F-1297FFBFF9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E63238-697A-4E95-8283-36C7FEBA8AF4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B02DB0-BB81-4FEA-B9E1-F7CA1EA520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9A3DBB-80DA-4B8E-92E0-B49491B7E914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CC929E-53D4-48F2-B52C-A20A11046AF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665D10-D7DE-4185-950D-7869918C1809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281819-7338-45B0-A7A4-EC58144C44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8F2EE3-9A75-4163-9072-20CF16140432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295815-36D7-45C9-84F4-F0A4EF00E9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804BBA-99F7-47A6-98D9-A564C0BCE81D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96F415-8D59-43B8-977F-492F416CFA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225845-9805-4675-8A91-06803AB80AA3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20568-2BF9-4259-9453-E0F58D5E89D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2C2761-5CC4-4B68-855E-F67496642FDB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88F062-F108-4ED4-8F79-921E87F35F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40BDBE-D41D-4BC1-ADBC-B55FA65B1880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DA67A3-9815-4A96-AA43-B802E95717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99868E-8F66-417F-9575-566291260D22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5472FD62-EFBE-4971-B14E-AC23493E6C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11000">
              <a:schemeClr val="accent4">
                <a:lumMod val="20000"/>
                <a:lumOff val="80000"/>
              </a:schemeClr>
            </a:gs>
            <a:gs pos="62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27E75D49-E73A-4C56-9DA6-E9C4A189A1E3}" type="datetimeFigureOut">
              <a:rPr lang="ru-RU" smtClean="0"/>
              <a:pPr>
                <a:defRPr/>
              </a:pPr>
              <a:t>17.09.2014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FC92E5DE-D609-4430-B2CE-04FBECEF3DF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microsoft.com/office/2007/relationships/hdphoto" Target="../media/hdphoto3.wdp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4.wdp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1" y="188641"/>
            <a:ext cx="6840759" cy="43204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sz="1800" dirty="0"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9" y="1772816"/>
            <a:ext cx="3384376" cy="3744416"/>
          </a:xfrm>
        </p:spPr>
        <p:txBody>
          <a:bodyPr rtlCol="0" anchor="ctr">
            <a:normAutofit fontScale="77500" lnSpcReduction="20000"/>
          </a:bodyPr>
          <a:lstStyle/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4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Система работы 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4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воскресных школ </a:t>
            </a:r>
            <a:r>
              <a:rPr lang="ru-RU" sz="4100" b="1" dirty="0" err="1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Бугульминского</a:t>
            </a:r>
            <a:r>
              <a:rPr lang="ru-RU" sz="4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 муниципального </a:t>
            </a:r>
          </a:p>
          <a:p>
            <a:pPr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41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  <a:cs typeface="Times New Roman" pitchFamily="18" charset="0"/>
              </a:rPr>
              <a:t>района                                                  </a:t>
            </a:r>
          </a:p>
          <a:p>
            <a:pPr fontAlgn="auto">
              <a:spcAft>
                <a:spcPts val="0"/>
              </a:spcAft>
              <a:defRPr/>
            </a:pPr>
            <a:endParaRPr lang="ru-RU" sz="2000" dirty="0" smtClean="0"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2000" dirty="0">
                <a:cs typeface="Times New Roman" pitchFamily="18" charset="0"/>
              </a:rPr>
              <a:t> </a:t>
            </a:r>
            <a:r>
              <a:rPr lang="ru-RU" sz="2000" dirty="0" smtClean="0">
                <a:cs typeface="Times New Roman" pitchFamily="18" charset="0"/>
              </a:rPr>
              <a:t>                                                                                                            </a:t>
            </a:r>
          </a:p>
          <a:p>
            <a:pPr fontAlgn="auto">
              <a:spcAft>
                <a:spcPts val="0"/>
              </a:spcAft>
              <a:defRPr/>
            </a:pPr>
            <a:r>
              <a:rPr lang="ru-RU" sz="2000" dirty="0">
                <a:cs typeface="Times New Roman" pitchFamily="18" charset="0"/>
              </a:rPr>
              <a:t> </a:t>
            </a:r>
            <a:r>
              <a:rPr lang="ru-RU" sz="2000" dirty="0" smtClean="0">
                <a:cs typeface="Times New Roman" pitchFamily="18" charset="0"/>
              </a:rPr>
              <a:t>                                                                                      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9" y="1772816"/>
            <a:ext cx="4680520" cy="35103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Paul Mauriat-Careless Whispe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7346" y="188640"/>
            <a:ext cx="376808" cy="3768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896">
        <p14:glitter pattern="hexagon"/>
      </p:transition>
    </mc:Choice>
    <mc:Fallback xmlns="">
      <p:transition spd="slow" advTm="38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SC01761.JPG"/>
          <p:cNvPicPr>
            <a:picLocks noChangeAspect="1"/>
          </p:cNvPicPr>
          <p:nvPr/>
        </p:nvPicPr>
        <p:blipFill>
          <a:blip r:embed="rId2" cstate="print"/>
          <a:srcRect t="33333" r="35156" b="14583"/>
          <a:stretch>
            <a:fillRect/>
          </a:stretch>
        </p:blipFill>
        <p:spPr>
          <a:xfrm rot="724633">
            <a:off x="4012955" y="4409583"/>
            <a:ext cx="2702219" cy="1825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84" b="21497"/>
          <a:stretch/>
        </p:blipFill>
        <p:spPr>
          <a:xfrm>
            <a:off x="6444208" y="2561064"/>
            <a:ext cx="2367575" cy="2696104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C:\Users\Раиса Михайловна\Desktop\Новая папка (4)\Изображение 4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66"/>
          <a:stretch/>
        </p:blipFill>
        <p:spPr bwMode="auto">
          <a:xfrm>
            <a:off x="395536" y="1268760"/>
            <a:ext cx="4032448" cy="2658501"/>
          </a:xfrm>
          <a:prstGeom prst="rect">
            <a:avLst/>
          </a:prstGeom>
          <a:ln w="1905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DSC01757.JPG"/>
          <p:cNvPicPr>
            <a:picLocks noChangeAspect="1"/>
          </p:cNvPicPr>
          <p:nvPr/>
        </p:nvPicPr>
        <p:blipFill>
          <a:blip r:embed="rId5" cstate="print"/>
          <a:srcRect t="20000"/>
          <a:stretch>
            <a:fillRect/>
          </a:stretch>
        </p:blipFill>
        <p:spPr>
          <a:xfrm>
            <a:off x="251520" y="4640345"/>
            <a:ext cx="3495332" cy="18568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4644008" y="726600"/>
            <a:ext cx="41764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Обучающиеся воскресной школы с удовольствием знакомятся с блюдами мордовской кухни, национальной одеждой, культурой, </a:t>
            </a:r>
          </a:p>
          <a:p>
            <a:r>
              <a:rPr lang="ru-RU" dirty="0" smtClean="0"/>
              <a:t> народными промыслами.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707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283">
        <p:blinds dir="vert"/>
      </p:transition>
    </mc:Choice>
    <mc:Fallback xmlns="">
      <p:transition spd="slow" advTm="9283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97043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Наши достижения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2009-2014г.г</a:t>
            </a:r>
            <a:r>
              <a:rPr lang="ru-RU" dirty="0" smtClean="0"/>
              <a:t>.</a:t>
            </a:r>
          </a:p>
          <a:p>
            <a:pPr algn="ctr"/>
            <a:r>
              <a:rPr lang="ru-RU" dirty="0" smtClean="0"/>
              <a:t>Победители  призеры олимпиад по мордовскому языку и литературе</a:t>
            </a:r>
            <a:r>
              <a:rPr lang="ru-RU" dirty="0" smtClean="0"/>
              <a:t>:</a:t>
            </a:r>
          </a:p>
          <a:p>
            <a:pPr algn="ctr"/>
            <a:endParaRPr lang="ru-RU" dirty="0" smtClean="0"/>
          </a:p>
          <a:p>
            <a:r>
              <a:rPr lang="ru-RU" dirty="0" smtClean="0"/>
              <a:t>1 Игнатьева </a:t>
            </a:r>
            <a:r>
              <a:rPr lang="ru-RU" dirty="0" smtClean="0"/>
              <a:t>Екатерина, </a:t>
            </a:r>
            <a:r>
              <a:rPr lang="ru-RU" dirty="0" smtClean="0"/>
              <a:t>МБОУ СОШ № 11 </a:t>
            </a:r>
          </a:p>
          <a:p>
            <a:r>
              <a:rPr lang="ru-RU" dirty="0" smtClean="0"/>
              <a:t>2. Давыдов Анатолий, МБОУ СОШ № 11</a:t>
            </a:r>
          </a:p>
          <a:p>
            <a:r>
              <a:rPr lang="ru-RU" dirty="0" smtClean="0"/>
              <a:t>3. Юдина Анастасия, МБОУ СОШ № 11</a:t>
            </a:r>
          </a:p>
          <a:p>
            <a:r>
              <a:rPr lang="ru-RU" dirty="0" smtClean="0"/>
              <a:t>4. Конакова Екатерина, МБОУ СОШ № 11</a:t>
            </a:r>
            <a:endParaRPr lang="ru-RU" dirty="0" smtClean="0"/>
          </a:p>
          <a:p>
            <a:r>
              <a:rPr lang="ru-RU" dirty="0" smtClean="0"/>
              <a:t>5. </a:t>
            </a:r>
            <a:r>
              <a:rPr lang="ru-RU" dirty="0" err="1" smtClean="0"/>
              <a:t>Купинов</a:t>
            </a:r>
            <a:r>
              <a:rPr lang="ru-RU" dirty="0" smtClean="0"/>
              <a:t> Николай, Ключевская </a:t>
            </a:r>
            <a:r>
              <a:rPr lang="ru-RU" dirty="0" smtClean="0"/>
              <a:t>ООШ</a:t>
            </a:r>
          </a:p>
          <a:p>
            <a:r>
              <a:rPr lang="ru-RU" dirty="0" smtClean="0"/>
              <a:t>6. </a:t>
            </a:r>
            <a:r>
              <a:rPr lang="ru-RU" dirty="0" smtClean="0"/>
              <a:t>Сабанов Николай, Ключевская </a:t>
            </a:r>
            <a:r>
              <a:rPr lang="ru-RU" dirty="0" smtClean="0"/>
              <a:t>ООШ</a:t>
            </a:r>
          </a:p>
          <a:p>
            <a:r>
              <a:rPr lang="ru-RU" dirty="0" smtClean="0"/>
              <a:t>7. </a:t>
            </a:r>
            <a:r>
              <a:rPr lang="ru-RU" dirty="0" smtClean="0"/>
              <a:t>Алексеева Анастасия, Ключевская </a:t>
            </a:r>
            <a:r>
              <a:rPr lang="ru-RU" dirty="0" smtClean="0"/>
              <a:t>ООШ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924944"/>
            <a:ext cx="2365168" cy="2976331"/>
          </a:xfrm>
          <a:prstGeom prst="teardrop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C:\Users\Раиса Михайловна\Desktop\Новая папка (4)\P103045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855650"/>
            <a:ext cx="3816425" cy="2285318"/>
          </a:xfrm>
          <a:prstGeom prst="chord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501008"/>
            <a:ext cx="2304256" cy="2880319"/>
          </a:xfrm>
          <a:prstGeom prst="flowChartMerg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ED75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3911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358">
        <p:blinds dir="vert"/>
      </p:transition>
    </mc:Choice>
    <mc:Fallback xmlns="">
      <p:transition spd="slow" advTm="7358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23528" y="836712"/>
            <a:ext cx="2880320" cy="446449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Особую благодарность заслуживают специалисты Министерства Образования и Науки Республики Мордовия , ведь мы занимаемся по таким красочным современным учебным пособиям. Ученики с удовольствием рассматривают иллюстрации, читают тексты, заучивают стихи, рассказывают сказки.</a:t>
            </a:r>
            <a:endParaRPr lang="ru-RU" sz="1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2" r="59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0185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121">
        <p:split orient="vert"/>
      </p:transition>
    </mc:Choice>
    <mc:Fallback xmlns="">
      <p:transition spd="slow" advTm="912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8363272" cy="1212744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Большой любовью пользуется  в Татарстане народный ансамбль «ВАЛДО ЧИ», созданный в 2003г.  в Бугульме, бессменный участник всех культурных мероприятий </a:t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на юго-востоке Татарстана. Приятно видеть, что состав ансамбля молодеет год от года, ведь его ряды пополняют полюбившие народные песни ученики воскресных школ.</a:t>
            </a:r>
            <a:endParaRPr lang="ru-RU" sz="16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8624" r="4079" b="10205"/>
          <a:stretch/>
        </p:blipFill>
        <p:spPr>
          <a:xfrm>
            <a:off x="1259632" y="2204864"/>
            <a:ext cx="6518239" cy="4223084"/>
          </a:xfrm>
          <a:prstGeom prst="round2DiagRect">
            <a:avLst/>
          </a:prstGeom>
          <a:ln w="190500" cap="sq">
            <a:solidFill>
              <a:schemeClr val="accent2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146695001"/>
      </p:ext>
    </p:extLst>
  </p:cSld>
  <p:clrMapOvr>
    <a:masterClrMapping/>
  </p:clrMapOvr>
  <p:transition spd="slow" advTm="16740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Заголовок 2"/>
          <p:cNvSpPr>
            <a:spLocks noGrp="1"/>
          </p:cNvSpPr>
          <p:nvPr>
            <p:ph type="title"/>
          </p:nvPr>
        </p:nvSpPr>
        <p:spPr>
          <a:xfrm>
            <a:off x="683568" y="764704"/>
            <a:ext cx="7754937" cy="107950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История создания фольклорного ансамбля «</a:t>
            </a:r>
            <a:r>
              <a:rPr lang="ru-RU" sz="2800" b="1" dirty="0" err="1" smtClean="0">
                <a:solidFill>
                  <a:schemeClr val="tx1"/>
                </a:solidFill>
              </a:rPr>
              <a:t>Валдо</a:t>
            </a:r>
            <a:r>
              <a:rPr lang="ru-RU" sz="28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</a:rPr>
              <a:t>чи</a:t>
            </a:r>
            <a:r>
              <a:rPr lang="ru-RU" sz="2800" b="1" dirty="0" smtClean="0">
                <a:solidFill>
                  <a:schemeClr val="tx1"/>
                </a:solidFill>
              </a:rPr>
              <a:t>» 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98500" y="2060575"/>
            <a:ext cx="7747000" cy="4608513"/>
          </a:xfrm>
        </p:spPr>
        <p:txBody>
          <a:bodyPr rtlCol="0">
            <a:normAutofit fontScale="77500" lnSpcReduction="20000"/>
          </a:bodyPr>
          <a:lstStyle/>
          <a:p>
            <a:pPr marL="365760" indent="-365760" fontAlgn="auto"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На V конкурсе, который проходил в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г.Лениногорске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в 2003 г., участники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бугульминского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коллектива, у которого и названия еще не было, присутствовали в качестве зрителей. После увиденного пришло желание трудиться, и чтобы наших артистов увидели на большой республиканской сцене. Началась кропотливая работа. Собрался ансамбль с ярким названием «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Валдо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чи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» («Светлый день»—руководители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Г.А.Рыжова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А.А.Жернаков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 Он напоминает огромную семью, в которой не одно поколение. В его составе школьники, студенты, рабочие, служащие, домохозяйки, мужчины и женщины. Их возраст от 7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 75 лет.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Это: Иванова Р.М,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Абалакова О.А.,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Алаев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А.А., Анисимова О.А., Варфоломеева Т.С.,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Вечкилев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П.Н., Горбунов В.П.,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Киняева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Г.И., Корчагина Г.С.,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Кручинкина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З.Г., Любимова М.И., Любимов А.А., Малафеева В.Т.,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Маркачева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М.В., Матвеева Л.М., Матвеев Е.А., Сазонова К.Г., Сорокина Р.Д.,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Стакина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Л.Е.,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Суняев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Н.В.,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Супонькин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Н.В., Сыркин С.И., Харькова В.Н.,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Чепкунов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Н.А., Фролова В.И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., Корнилова Т.В.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 fontAlgn="auto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 fontAlgn="auto">
              <a:spcAft>
                <a:spcPts val="0"/>
              </a:spcAft>
              <a:defRPr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ransition spd="slow" advTm="20620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2"/>
          <p:cNvSpPr>
            <a:spLocks noGrp="1"/>
          </p:cNvSpPr>
          <p:nvPr>
            <p:ph type="title"/>
          </p:nvPr>
        </p:nvSpPr>
        <p:spPr>
          <a:xfrm>
            <a:off x="688975" y="569913"/>
            <a:ext cx="7756525" cy="9144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К языку через песню.</a:t>
            </a:r>
            <a:br>
              <a:rPr lang="ru-RU" sz="1800" dirty="0" smtClean="0"/>
            </a:br>
            <a:r>
              <a:rPr lang="ru-RU" sz="1800" dirty="0" smtClean="0">
                <a:solidFill>
                  <a:schemeClr val="tx1"/>
                </a:solidFill>
              </a:rPr>
              <a:t>Учителя и обучающиеся воскресных школ совместно с ансамблем «</a:t>
            </a:r>
            <a:r>
              <a:rPr lang="ru-RU" sz="1800" dirty="0" err="1" smtClean="0">
                <a:solidFill>
                  <a:schemeClr val="tx1"/>
                </a:solidFill>
              </a:rPr>
              <a:t>Валдо</a:t>
            </a:r>
            <a:r>
              <a:rPr lang="ru-RU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</a:rPr>
              <a:t>чи</a:t>
            </a:r>
            <a:r>
              <a:rPr lang="ru-RU" sz="1800" dirty="0" smtClean="0">
                <a:solidFill>
                  <a:schemeClr val="tx1"/>
                </a:solidFill>
              </a:rPr>
              <a:t>» – участники фольклорных праздников. </a:t>
            </a:r>
            <a:endParaRPr lang="ru-RU" sz="1800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693854"/>
            <a:ext cx="3024336" cy="2268252"/>
          </a:xfrm>
          <a:prstGeom prst="round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" r="5732" b="5524"/>
          <a:stretch/>
        </p:blipFill>
        <p:spPr>
          <a:xfrm>
            <a:off x="683568" y="1670871"/>
            <a:ext cx="2808312" cy="21609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95536" y="3962105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2012г., г. Лениногорск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5076056" y="4115994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2011г., Сабантуй в г. Альметьевск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11111" r="5152" b="8485"/>
          <a:stretch/>
        </p:blipFill>
        <p:spPr>
          <a:xfrm>
            <a:off x="1515375" y="4423771"/>
            <a:ext cx="3301071" cy="2199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932040" y="5924757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2012г., День города в Бугульме</a:t>
            </a:r>
            <a:endParaRPr lang="ru-RU" sz="1400" dirty="0"/>
          </a:p>
        </p:txBody>
      </p:sp>
    </p:spTree>
  </p:cSld>
  <p:clrMapOvr>
    <a:masterClrMapping/>
  </p:clrMapOvr>
  <p:transition spd="slow" advTm="10896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Любимый всеми праздник песни – «Играй, гармонь!»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0118">
            <a:off x="5353028" y="1776614"/>
            <a:ext cx="3166219" cy="2374664"/>
          </a:xfrm>
          <a:prstGeom prst="octagon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861048"/>
            <a:ext cx="3563888" cy="2672916"/>
          </a:xfrm>
          <a:prstGeom prst="decagon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20881" r="20755" b="13253"/>
          <a:stretch/>
        </p:blipFill>
        <p:spPr bwMode="auto">
          <a:xfrm rot="21156307">
            <a:off x="670700" y="1814139"/>
            <a:ext cx="3024337" cy="2233357"/>
          </a:xfrm>
          <a:prstGeom prst="octagon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0056746"/>
      </p:ext>
    </p:extLst>
  </p:cSld>
  <p:clrMapOvr>
    <a:masterClrMapping/>
  </p:clrMapOvr>
  <p:transition spd="slow" advTm="3238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subTitle" idx="1"/>
          </p:nvPr>
        </p:nvSpPr>
        <p:spPr>
          <a:xfrm>
            <a:off x="611188" y="4780468"/>
            <a:ext cx="8029575" cy="1600860"/>
          </a:xfrm>
        </p:spPr>
        <p:txBody>
          <a:bodyPr rtlCol="0">
            <a:normAutofit fontScale="40000" lnSpcReduction="20000"/>
          </a:bodyPr>
          <a:lstStyle/>
          <a:p>
            <a:pPr fontAlgn="auto">
              <a:spcAft>
                <a:spcPts val="0"/>
              </a:spcAft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defRPr/>
            </a:pPr>
            <a:endParaRPr lang="ru-RU" dirty="0"/>
          </a:p>
          <a:p>
            <a:pPr fontAlgn="auto">
              <a:spcAft>
                <a:spcPts val="0"/>
              </a:spcAft>
              <a:defRPr/>
            </a:pPr>
            <a:endParaRPr lang="ru-RU" dirty="0" smtClean="0"/>
          </a:p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/>
              <a:t>Фестиваль </a:t>
            </a:r>
            <a:r>
              <a:rPr lang="ru-RU" sz="4000" dirty="0"/>
              <a:t>русской культуры «Каравон» ежегодно в мае </a:t>
            </a:r>
            <a:endParaRPr lang="ru-RU" sz="4000" dirty="0" smtClean="0"/>
          </a:p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/>
              <a:t>в </a:t>
            </a:r>
            <a:r>
              <a:rPr lang="ru-RU" sz="4000" dirty="0"/>
              <a:t>селе Русское Никольское Лаишевского района. </a:t>
            </a:r>
            <a:endParaRPr lang="ru-RU" sz="4000" dirty="0" smtClean="0"/>
          </a:p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/>
              <a:t>Несмотря </a:t>
            </a:r>
            <a:r>
              <a:rPr lang="ru-RU" sz="4000" dirty="0"/>
              <a:t>на название, в фестивале принимают участие коллективы </a:t>
            </a:r>
            <a:endParaRPr lang="ru-RU" sz="4000" dirty="0" smtClean="0"/>
          </a:p>
          <a:p>
            <a:pPr algn="ctr" fontAlgn="auto">
              <a:spcAft>
                <a:spcPts val="0"/>
              </a:spcAft>
              <a:defRPr/>
            </a:pPr>
            <a:r>
              <a:rPr lang="ru-RU" sz="4000" dirty="0" smtClean="0"/>
              <a:t>и </a:t>
            </a:r>
            <a:r>
              <a:rPr lang="ru-RU" sz="4000" dirty="0"/>
              <a:t>других национальностей, в частности мордва.</a:t>
            </a:r>
          </a:p>
        </p:txBody>
      </p:sp>
      <p:pic>
        <p:nvPicPr>
          <p:cNvPr id="2560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8"/>
          <a:stretch/>
        </p:blipFill>
        <p:spPr bwMode="auto">
          <a:xfrm>
            <a:off x="1476369" y="980728"/>
            <a:ext cx="6119967" cy="4149161"/>
          </a:xfrm>
          <a:prstGeom prst="rect">
            <a:avLst/>
          </a:prstGeom>
          <a:ln w="190500" cap="sq">
            <a:solidFill>
              <a:schemeClr val="accent3">
                <a:lumMod val="20000"/>
                <a:lumOff val="8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 spd="slow" advTm="8325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2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Обмен опытом на форумах различного уровня (города Саранск, Казань)</a:t>
            </a:r>
            <a:r>
              <a:rPr lang="ru-RU" sz="2000" dirty="0" smtClean="0"/>
              <a:t>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6142">
            <a:off x="612974" y="1426494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5115">
            <a:off x="5004048" y="1484784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05064"/>
            <a:ext cx="3384376" cy="2537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152">
        <p14:glitter pattern="hexagon"/>
      </p:transition>
    </mc:Choice>
    <mc:Fallback xmlns="">
      <p:transition spd="slow" advTm="315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/>
              <a:t>Без прошлого нет будущего…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>
                <a:solidFill>
                  <a:schemeClr val="bg2">
                    <a:lumMod val="25000"/>
                  </a:schemeClr>
                </a:solidFill>
              </a:rPr>
              <a:t>У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чителя вместе с учениками организуют этнографические экспедиции </a:t>
            </a:r>
            <a:b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по селам родного края, где </a:t>
            </a:r>
            <a:r>
              <a:rPr lang="ru-RU" sz="18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bg2">
                    <a:lumMod val="25000"/>
                  </a:schemeClr>
                </a:solidFill>
              </a:rPr>
              <a:t>собирают национальный фольклор. Одна из самых интересных – мордовский свадебный обряд.</a:t>
            </a:r>
            <a:endParaRPr lang="ru-RU" sz="18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74" y="2348880"/>
            <a:ext cx="3394720" cy="2645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9" y="2636912"/>
            <a:ext cx="4512502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55576" y="5229200"/>
            <a:ext cx="3150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Абалакова Вера Григорьевна, знает много песен, частушек, поговорок на родном языке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98727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6660">
        <p14:prism isContent="1" isInverted="1"/>
      </p:transition>
    </mc:Choice>
    <mc:Fallback xmlns="">
      <p:transition spd="slow" advTm="66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Город Бугульма расположен на юго-востоке Республики Татарстан на </a:t>
            </a:r>
            <a:r>
              <a:rPr lang="ru-RU" sz="1600" dirty="0" err="1" smtClean="0">
                <a:solidFill>
                  <a:schemeClr val="tx1"/>
                </a:solidFill>
              </a:rPr>
              <a:t>Бугульминско-Белебеевской</a:t>
            </a:r>
            <a:r>
              <a:rPr lang="ru-RU" sz="1600" dirty="0" smtClean="0">
                <a:solidFill>
                  <a:schemeClr val="tx1"/>
                </a:solidFill>
              </a:rPr>
              <a:t> возвышенности в месте впадения реки </a:t>
            </a:r>
            <a:r>
              <a:rPr lang="ru-RU" sz="1600" dirty="0" err="1" smtClean="0">
                <a:solidFill>
                  <a:schemeClr val="tx1"/>
                </a:solidFill>
              </a:rPr>
              <a:t>Бугульминка</a:t>
            </a:r>
            <a:r>
              <a:rPr lang="ru-RU" sz="1600" dirty="0" smtClean="0">
                <a:solidFill>
                  <a:schemeClr val="tx1"/>
                </a:solidFill>
              </a:rPr>
              <a:t> в реку </a:t>
            </a:r>
            <a:r>
              <a:rPr lang="ru-RU" sz="1600" dirty="0" err="1" smtClean="0">
                <a:solidFill>
                  <a:schemeClr val="tx1"/>
                </a:solidFill>
              </a:rPr>
              <a:t>Зай</a:t>
            </a:r>
            <a:r>
              <a:rPr lang="ru-RU" sz="1600" dirty="0" smtClean="0">
                <a:solidFill>
                  <a:schemeClr val="tx1"/>
                </a:solidFill>
              </a:rPr>
              <a:t>. Население города – 93 </a:t>
            </a:r>
            <a:r>
              <a:rPr lang="ru-RU" sz="1600" dirty="0" err="1" smtClean="0">
                <a:solidFill>
                  <a:schemeClr val="tx1"/>
                </a:solidFill>
              </a:rPr>
              <a:t>тыс</a:t>
            </a:r>
            <a:r>
              <a:rPr lang="ru-RU" sz="1600" dirty="0" smtClean="0">
                <a:solidFill>
                  <a:schemeClr val="tx1"/>
                </a:solidFill>
              </a:rPr>
              <a:t> человек, из них мордвы – около 3000человек.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Объект 3" descr="http://www.rpnplus.com/img/saved/9/catalogue_k_9529_tatarstan_red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1962945"/>
            <a:ext cx="6121102" cy="4274368"/>
          </a:xfrm>
          <a:prstGeom prst="rect">
            <a:avLst/>
          </a:prstGeom>
          <a:ln w="1905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4019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779">
        <p14:prism isInverted="1"/>
      </p:transition>
    </mc:Choice>
    <mc:Fallback xmlns="">
      <p:transition spd="slow" advTm="107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Заголовок 2"/>
          <p:cNvSpPr>
            <a:spLocks noGrp="1"/>
          </p:cNvSpPr>
          <p:nvPr>
            <p:ph type="title"/>
          </p:nvPr>
        </p:nvSpPr>
        <p:spPr>
          <a:xfrm>
            <a:off x="683568" y="1340768"/>
            <a:ext cx="7756525" cy="6985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Одной из самых ярких стала экспедиция  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«Свадебный обряд и его история»  </a:t>
            </a:r>
          </a:p>
        </p:txBody>
      </p:sp>
      <p:sp>
        <p:nvSpPr>
          <p:cNvPr id="20482" name="Объект 1"/>
          <p:cNvSpPr>
            <a:spLocks noGrp="1"/>
          </p:cNvSpPr>
          <p:nvPr>
            <p:ph idx="1"/>
          </p:nvPr>
        </p:nvSpPr>
        <p:spPr>
          <a:xfrm>
            <a:off x="683568" y="2348880"/>
            <a:ext cx="7745412" cy="3887986"/>
          </a:xfrm>
        </p:spPr>
        <p:txBody>
          <a:bodyPr/>
          <a:lstStyle/>
          <a:p>
            <a:pPr algn="just"/>
            <a:r>
              <a:rPr lang="ru-RU" sz="2000" dirty="0" smtClean="0"/>
              <a:t>Национальное возрождение—сложное и трудное дело. Но, как говорили древние, - дорогу осилит идущий. Работа закипела. Решили восстановить по воспоминаниям, рассказам, книгам, яркий, самобытный эрзянский свадебный обряд, в котором принять участие сможет каждый участник воскресной школы . Своими детскими впечатлениями о свадьбе поделилась одна из старожилов села Абалакова Вера Григорьевна. Она старалась добавить что-то своё, самое полезное и необходимое.  </a:t>
            </a:r>
          </a:p>
          <a:p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1102">
        <p14:prism isContent="1" isInverted="1"/>
      </p:transition>
    </mc:Choice>
    <mc:Fallback xmlns="">
      <p:transition spd="slow" advTm="111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1180">
            <a:off x="683568" y="1164565"/>
            <a:ext cx="3240360" cy="239342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2696">
            <a:off x="1515166" y="3962928"/>
            <a:ext cx="2946445" cy="23137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2" t="6970" r="11212" b="3737"/>
          <a:stretch/>
        </p:blipFill>
        <p:spPr bwMode="auto">
          <a:xfrm rot="21184264">
            <a:off x="5004048" y="2177441"/>
            <a:ext cx="3312368" cy="27520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150">
        <p14:prism isContent="1" isInverted="1"/>
      </p:transition>
    </mc:Choice>
    <mc:Fallback xmlns="">
      <p:transition spd="slow" advTm="41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Заголовок 2"/>
          <p:cNvSpPr>
            <a:spLocks noGrp="1"/>
          </p:cNvSpPr>
          <p:nvPr>
            <p:ph type="title"/>
          </p:nvPr>
        </p:nvSpPr>
        <p:spPr>
          <a:xfrm>
            <a:off x="827584" y="980728"/>
            <a:ext cx="7756525" cy="6985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Фрагменты  свадебного  обряда</a:t>
            </a:r>
          </a:p>
        </p:txBody>
      </p:sp>
      <p:sp>
        <p:nvSpPr>
          <p:cNvPr id="22530" name="Объект 1"/>
          <p:cNvSpPr>
            <a:spLocks noGrp="1"/>
          </p:cNvSpPr>
          <p:nvPr>
            <p:ph idx="1"/>
          </p:nvPr>
        </p:nvSpPr>
        <p:spPr>
          <a:xfrm>
            <a:off x="683568" y="1916832"/>
            <a:ext cx="774700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dirty="0" smtClean="0"/>
              <a:t>Приглашение на печение пирогов—</a:t>
            </a:r>
            <a:r>
              <a:rPr lang="ru-RU" sz="2400" dirty="0" err="1" smtClean="0"/>
              <a:t>Прякань</a:t>
            </a:r>
            <a:r>
              <a:rPr lang="ru-RU" sz="2400" dirty="0" smtClean="0"/>
              <a:t> </a:t>
            </a:r>
            <a:r>
              <a:rPr lang="ru-RU" sz="2400" dirty="0" err="1" smtClean="0"/>
              <a:t>панеме</a:t>
            </a:r>
            <a:r>
              <a:rPr lang="ru-RU" sz="2400" dirty="0" smtClean="0"/>
              <a:t> </a:t>
            </a:r>
            <a:r>
              <a:rPr lang="ru-RU" sz="2400" dirty="0" err="1" smtClean="0"/>
              <a:t>ёвтнема</a:t>
            </a:r>
            <a:r>
              <a:rPr lang="ru-RU" sz="2400" dirty="0" smtClean="0"/>
              <a:t>; </a:t>
            </a:r>
          </a:p>
          <a:p>
            <a:pPr marL="0" indent="0">
              <a:buNone/>
            </a:pPr>
            <a:r>
              <a:rPr lang="ru-RU" sz="2400" dirty="0" smtClean="0"/>
              <a:t>Начало причитаний—</a:t>
            </a:r>
            <a:r>
              <a:rPr lang="ru-RU" sz="2400" dirty="0" err="1" smtClean="0"/>
              <a:t>Урнема</a:t>
            </a:r>
            <a:r>
              <a:rPr lang="ru-RU" sz="2400" dirty="0" smtClean="0"/>
              <a:t> </a:t>
            </a:r>
            <a:r>
              <a:rPr lang="ru-RU" sz="2400" dirty="0" err="1" smtClean="0"/>
              <a:t>серьгедема</a:t>
            </a:r>
            <a:r>
              <a:rPr lang="ru-RU" sz="2400" dirty="0" smtClean="0"/>
              <a:t>; </a:t>
            </a:r>
          </a:p>
          <a:p>
            <a:pPr marL="0" indent="0">
              <a:buNone/>
            </a:pPr>
            <a:r>
              <a:rPr lang="ru-RU" sz="2400" dirty="0" smtClean="0"/>
              <a:t>Топка бани девичества—</a:t>
            </a:r>
            <a:r>
              <a:rPr lang="ru-RU" sz="2400" dirty="0" err="1" smtClean="0"/>
              <a:t>Тейтерьксчинь</a:t>
            </a:r>
            <a:r>
              <a:rPr lang="ru-RU" sz="2400" dirty="0" smtClean="0"/>
              <a:t> </a:t>
            </a:r>
            <a:r>
              <a:rPr lang="ru-RU" sz="2400" dirty="0" err="1" smtClean="0"/>
              <a:t>банянь</a:t>
            </a:r>
            <a:r>
              <a:rPr lang="ru-RU" sz="2400" dirty="0" smtClean="0"/>
              <a:t> </a:t>
            </a:r>
            <a:r>
              <a:rPr lang="ru-RU" sz="2400" dirty="0" err="1" smtClean="0"/>
              <a:t>уштома</a:t>
            </a:r>
            <a:r>
              <a:rPr lang="ru-RU" sz="2400" dirty="0" smtClean="0"/>
              <a:t>; </a:t>
            </a:r>
          </a:p>
          <a:p>
            <a:pPr marL="0" indent="0">
              <a:buNone/>
            </a:pPr>
            <a:r>
              <a:rPr lang="ru-RU" sz="2400" dirty="0" smtClean="0"/>
              <a:t>День каши—</a:t>
            </a:r>
            <a:r>
              <a:rPr lang="ru-RU" sz="2400" dirty="0" err="1" smtClean="0"/>
              <a:t>Кашадо</a:t>
            </a:r>
            <a:r>
              <a:rPr lang="ru-RU" sz="2400" dirty="0" smtClean="0"/>
              <a:t> </a:t>
            </a:r>
            <a:r>
              <a:rPr lang="ru-RU" sz="2400" dirty="0" err="1" smtClean="0"/>
              <a:t>ярсамо</a:t>
            </a:r>
            <a:r>
              <a:rPr lang="ru-RU" sz="2400" dirty="0" smtClean="0"/>
              <a:t> </a:t>
            </a:r>
            <a:r>
              <a:rPr lang="ru-RU" sz="2400" dirty="0" err="1" smtClean="0"/>
              <a:t>чи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 err="1" smtClean="0"/>
              <a:t>Заплетение</a:t>
            </a:r>
            <a:r>
              <a:rPr lang="ru-RU" sz="2400" dirty="0" smtClean="0"/>
              <a:t> косы—</a:t>
            </a:r>
            <a:r>
              <a:rPr lang="ru-RU" sz="2400" dirty="0" err="1" smtClean="0"/>
              <a:t>Пулонь</a:t>
            </a:r>
            <a:r>
              <a:rPr lang="ru-RU" sz="2400" dirty="0" smtClean="0"/>
              <a:t> </a:t>
            </a:r>
            <a:r>
              <a:rPr lang="ru-RU" sz="2400" dirty="0" err="1" smtClean="0"/>
              <a:t>кодамо</a:t>
            </a:r>
            <a:r>
              <a:rPr lang="ru-RU" sz="2400" dirty="0" smtClean="0"/>
              <a:t>; </a:t>
            </a:r>
          </a:p>
          <a:p>
            <a:pPr marL="0" indent="0">
              <a:buNone/>
            </a:pPr>
            <a:r>
              <a:rPr lang="ru-RU" sz="2400" dirty="0" smtClean="0"/>
              <a:t>Приезд свадебного поезда к невесте—</a:t>
            </a:r>
            <a:r>
              <a:rPr lang="ru-RU" sz="2400" dirty="0" err="1" smtClean="0"/>
              <a:t>Кудань</a:t>
            </a:r>
            <a:r>
              <a:rPr lang="ru-RU" sz="2400" dirty="0" smtClean="0"/>
              <a:t> </a:t>
            </a:r>
            <a:r>
              <a:rPr lang="ru-RU" sz="2400" dirty="0" err="1" smtClean="0"/>
              <a:t>валгома</a:t>
            </a:r>
            <a:r>
              <a:rPr lang="ru-RU" sz="2400" dirty="0" smtClean="0"/>
              <a:t>; </a:t>
            </a:r>
          </a:p>
          <a:p>
            <a:pPr marL="0" indent="0">
              <a:buNone/>
            </a:pPr>
            <a:r>
              <a:rPr lang="ru-RU" sz="2400" dirty="0" smtClean="0"/>
              <a:t>Встреча поезжан—</a:t>
            </a:r>
            <a:r>
              <a:rPr lang="ru-RU" sz="2400" dirty="0" err="1" smtClean="0"/>
              <a:t>Кудань</a:t>
            </a:r>
            <a:r>
              <a:rPr lang="ru-RU" sz="2400" dirty="0" smtClean="0"/>
              <a:t> </a:t>
            </a:r>
            <a:r>
              <a:rPr lang="ru-RU" sz="2400" dirty="0" err="1" smtClean="0"/>
              <a:t>вастома</a:t>
            </a:r>
            <a:r>
              <a:rPr lang="ru-RU" sz="2400" dirty="0" smtClean="0"/>
              <a:t>; </a:t>
            </a:r>
          </a:p>
          <a:p>
            <a:pPr marL="0" indent="0">
              <a:buNone/>
            </a:pPr>
            <a:r>
              <a:rPr lang="ru-RU" sz="2400" dirty="0" smtClean="0"/>
              <a:t>Раздача даров— </a:t>
            </a:r>
            <a:r>
              <a:rPr lang="ru-RU" sz="2400" dirty="0" err="1" smtClean="0"/>
              <a:t>Казнень</a:t>
            </a:r>
            <a:r>
              <a:rPr lang="ru-RU" sz="2400" dirty="0" smtClean="0"/>
              <a:t> </a:t>
            </a:r>
            <a:r>
              <a:rPr lang="ru-RU" sz="2400" dirty="0" err="1" smtClean="0"/>
              <a:t>явшема</a:t>
            </a:r>
            <a:r>
              <a:rPr lang="ru-RU" sz="2400" dirty="0" smtClean="0"/>
              <a:t>. </a:t>
            </a:r>
          </a:p>
          <a:p>
            <a:endParaRPr lang="ru-RU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6083">
        <p14:prism isContent="1" isInverted="1"/>
      </p:transition>
    </mc:Choice>
    <mc:Fallback xmlns="">
      <p:transition spd="slow" advTm="160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19256" cy="438912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/>
              <a:t>   Как </a:t>
            </a:r>
            <a:r>
              <a:rPr lang="ru-RU" sz="2800" dirty="0"/>
              <a:t>травинка прорастает сквозь асфальт и бетон, к нашему великому удивлению, так и народное творчество будет неизменно пробиваться сквозь эпоху компьютерного века к величайшей нашей радости! </a:t>
            </a:r>
            <a:br>
              <a:rPr lang="ru-RU" sz="2800" dirty="0"/>
            </a:br>
            <a:r>
              <a:rPr lang="ru-RU" sz="2800" dirty="0" smtClean="0"/>
              <a:t>   Искренне </a:t>
            </a:r>
            <a:r>
              <a:rPr lang="ru-RU" sz="2800" dirty="0"/>
              <a:t>желаю всем иметь счастье жить с открытой душой и творить добро, а также не забывать истинные свои корни!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602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9902">
        <p14:ripple/>
      </p:transition>
    </mc:Choice>
    <mc:Fallback xmlns="">
      <p:transition spd="slow" advTm="990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924561">
            <a:off x="479464" y="980705"/>
            <a:ext cx="467840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Благодарю за внимание!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9042">
            <a:off x="1583445" y="2420887"/>
            <a:ext cx="3419872" cy="25649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935480"/>
            <a:ext cx="2026568" cy="192556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76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Tm="3690">
        <p14:glitter pattern="hexagon"/>
      </p:transition>
    </mc:Choice>
    <mc:Fallback xmlns="">
      <p:transition spd="slow" advTm="369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Город Бугульма основан в 1781 по указу Екатерины </a:t>
            </a:r>
            <a:r>
              <a:rPr lang="en-US" sz="1800" dirty="0" smtClean="0">
                <a:solidFill>
                  <a:schemeClr val="tx1"/>
                </a:solidFill>
              </a:rPr>
              <a:t>II</a:t>
            </a:r>
            <a:r>
              <a:rPr lang="ru-RU" sz="1800" dirty="0" smtClean="0">
                <a:solidFill>
                  <a:schemeClr val="tx1"/>
                </a:solidFill>
              </a:rPr>
              <a:t>.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99592" y="1855248"/>
            <a:ext cx="3597796" cy="659352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</a:rPr>
              <a:t>Герб Бугульмы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Флаг Бугульмы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7" name="Объект 6" descr="http://www.esosedi.ru/fiber/18533/fit/900x600/g_bugulma.png"/>
          <p:cNvPicPr>
            <a:picLocks noGrp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780928"/>
            <a:ext cx="3096344" cy="3384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http://images.vector-images.com/16/bugulminskii_rayon_fl.gif"/>
          <p:cNvPicPr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80928"/>
            <a:ext cx="3816424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199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4416">
        <p14:prism isInverted="1"/>
      </p:transition>
    </mc:Choice>
    <mc:Fallback xmlns="">
      <p:transition spd="slow" advTm="44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Национально-культурная </a:t>
            </a:r>
            <a:b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автономия мордвы</a:t>
            </a:r>
          </a:p>
        </p:txBody>
      </p:sp>
      <p:sp>
        <p:nvSpPr>
          <p:cNvPr id="12290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/>
              <a:t>В Татарстане проживает 30 тысяч представителей мордовской национальности.  В 2001 году создана Национально-культурная автономия мордвы Республики Татарстан, ее возглавляет кандидат наук, доцент КГТУ имени Туполева Сергей Владимирович Новиков. Работают мордовские национально-культурные центры в Лениногорском, Тетюшском, в том числе и у нас в Бугульминском районах, организуются такие автономии в Набережных Челнах и Нижнекамске.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441">
        <p:circle/>
      </p:transition>
    </mc:Choice>
    <mc:Fallback xmlns="">
      <p:transition spd="slow" advTm="10441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Маленькая Мордовия на татарской земле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133600"/>
            <a:ext cx="7689924" cy="3992563"/>
          </a:xfrm>
        </p:spPr>
        <p:txBody>
          <a:bodyPr rtlCol="0">
            <a:normAutofit fontScale="47500" lnSpcReduction="20000"/>
          </a:bodyPr>
          <a:lstStyle/>
          <a:p>
            <a:pPr marL="365760" indent="-365760" fontAlgn="auto">
              <a:spcAft>
                <a:spcPts val="0"/>
              </a:spcAft>
              <a:defRPr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None/>
              <a:defRPr/>
            </a:pPr>
            <a:r>
              <a:rPr lang="ru-RU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sz="4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Здесь процветает своя сетевая </a:t>
            </a:r>
            <a:r>
              <a:rPr lang="ru-RU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структура, в которую входят районные н</a:t>
            </a:r>
            <a:r>
              <a:rPr lang="ru-RU" sz="4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ационально - </a:t>
            </a:r>
            <a:r>
              <a:rPr lang="ru-RU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культурные автономии  мордвы в Тетюшах,  Набережных Челнах, Альметьевске, Бугульме,  школы с национально-культурным мордовским компонентом, воскресные школы, национальные творческие коллективы, народные музеи и культурные центры. Там и сосредоточена главная деятельность, работают замечательные люди, и происходит реальная жизнь. У бугульминской  мордвы сложился свой диалект, но жители стремятся изучить культуру своего народа, узнать особенности языка, возродить древние традиции. </a:t>
            </a:r>
            <a:br>
              <a:rPr lang="ru-RU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ru-RU" sz="4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851">
        <p14:prism isInverted="1"/>
      </p:transition>
    </mc:Choice>
    <mc:Fallback xmlns="">
      <p:transition spd="slow" advTm="1585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5364088" y="797577"/>
            <a:ext cx="3384376" cy="6049094"/>
          </a:xfrm>
        </p:spPr>
        <p:txBody>
          <a:bodyPr/>
          <a:lstStyle/>
          <a:p>
            <a:pPr algn="ctr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</a:rPr>
              <a:t>За свою жизнь человек проходит все этапы развития: детство, юность, зрелость, старость…И каждая стадия связана с духовным, нравственным взрослением. Каждый из нас призван наполнить собственную жизнь смыслом, понять этот смысл  и исполнить  предназначенную ему роль. Но понять по-настоящему призвание человека можно только тогда, когда мы осознаем его историческую генетику, когда нам откроются его истоки.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</p:txBody>
      </p:sp>
      <p:sp>
        <p:nvSpPr>
          <p:cNvPr id="11268" name="Текст 3"/>
          <p:cNvSpPr>
            <a:spLocks noGrp="1"/>
          </p:cNvSpPr>
          <p:nvPr>
            <p:ph type="body" idx="2"/>
          </p:nvPr>
        </p:nvSpPr>
        <p:spPr>
          <a:xfrm>
            <a:off x="5033963" y="188913"/>
            <a:ext cx="3425825" cy="503237"/>
          </a:xfrm>
        </p:spPr>
        <p:txBody>
          <a:bodyPr/>
          <a:lstStyle/>
          <a:p>
            <a:endParaRPr lang="ru-RU" sz="2000" b="1" smtClean="0"/>
          </a:p>
          <a:p>
            <a:endParaRPr lang="ru-RU" sz="2000" b="1" smtClean="0"/>
          </a:p>
        </p:txBody>
      </p:sp>
      <p:pic>
        <p:nvPicPr>
          <p:cNvPr id="11267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33" y="1214422"/>
            <a:ext cx="4605941" cy="3726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683568" y="5301208"/>
            <a:ext cx="4320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Обучающиеся воскресной школы </a:t>
            </a:r>
          </a:p>
          <a:p>
            <a:pPr algn="ctr"/>
            <a:r>
              <a:rPr lang="ru-RU" sz="1600" dirty="0" smtClean="0"/>
              <a:t>села Ключи</a:t>
            </a:r>
            <a:endParaRPr lang="ru-RU" sz="1600" dirty="0"/>
          </a:p>
        </p:txBody>
      </p:sp>
    </p:spTree>
  </p:cSld>
  <p:clrMapOvr>
    <a:masterClrMapping/>
  </p:clrMapOvr>
  <p:transition spd="slow" advTm="14236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3422483" cy="504056"/>
          </a:xfrm>
        </p:spPr>
        <p:txBody>
          <a:bodyPr/>
          <a:lstStyle/>
          <a:p>
            <a:r>
              <a:rPr lang="ru-RU" dirty="0" smtClean="0"/>
              <a:t>Воскресные школы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20648" y="1267491"/>
            <a:ext cx="8246720" cy="2592289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Есть язык – есть нация. Дети с интересом посещают воскресную школу. При СОШ№11 – 25 учеников, в Малой Бугульме – 14 детей, В Ключах – 14 учащихся.</a:t>
            </a:r>
          </a:p>
          <a:p>
            <a:r>
              <a:rPr lang="ru-RU" sz="1800" dirty="0" smtClean="0"/>
              <a:t>Общение  на мордовском языке организуется в различных формах: </a:t>
            </a:r>
          </a:p>
          <a:p>
            <a:r>
              <a:rPr lang="ru-RU" sz="1800" dirty="0" smtClean="0"/>
              <a:t> 1  игровые ситуации, в которых дети получают информацию  о себе, о товарищах по       группе, о сказочных персонажах, о действиях в различных  ситуациях,</a:t>
            </a:r>
          </a:p>
          <a:p>
            <a:r>
              <a:rPr lang="ru-RU" sz="1800" dirty="0" smtClean="0"/>
              <a:t> 2  чтение художественной литературы,</a:t>
            </a:r>
          </a:p>
          <a:p>
            <a:pPr marL="342900" indent="-342900"/>
            <a:r>
              <a:rPr lang="ru-RU" sz="1800" dirty="0" smtClean="0"/>
              <a:t> 3  знакомство с  устным народным творчеством через праздники, встречи с интересными людьми,</a:t>
            </a:r>
          </a:p>
          <a:p>
            <a:pPr marL="342900" indent="-342900"/>
            <a:r>
              <a:rPr lang="ru-RU" sz="1800" dirty="0" smtClean="0"/>
              <a:t> 4  творческие работы .</a:t>
            </a:r>
          </a:p>
          <a:p>
            <a:pPr marL="342900" indent="-342900"/>
            <a:endParaRPr lang="ru-RU" dirty="0"/>
          </a:p>
        </p:txBody>
      </p:sp>
      <p:pic>
        <p:nvPicPr>
          <p:cNvPr id="7" name="Рисунок 6" descr="DSC018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3873844"/>
            <a:ext cx="3573040" cy="2571768"/>
          </a:xfrm>
          <a:prstGeom prst="teardrop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44008" y="3873844"/>
            <a:ext cx="3563496" cy="2546175"/>
          </a:xfrm>
          <a:prstGeom prst="teardrop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6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5498">
        <p:blinds dir="vert"/>
      </p:transition>
    </mc:Choice>
    <mc:Fallback xmlns="">
      <p:transition spd="slow" advTm="15498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04088"/>
            <a:ext cx="8568952" cy="1143000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В программу воскресной школы включены изучение мордовского языка и литературы (4ч в неделю), национальной музыки (2ч в неделю), 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национально-прикладного искусства (1ч в неделю), фольклора (2ч в неделю).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988840"/>
            <a:ext cx="2880320" cy="21602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564904"/>
            <a:ext cx="3024336" cy="2268252"/>
          </a:xfrm>
          <a:prstGeom prst="flowChartDocumen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" r="6970" b="13738"/>
          <a:stretch/>
        </p:blipFill>
        <p:spPr>
          <a:xfrm rot="21264956">
            <a:off x="2442985" y="4292200"/>
            <a:ext cx="3052403" cy="2270690"/>
          </a:xfrm>
          <a:prstGeom prst="flowChartAlternateProcess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903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3485">
        <p:blinds dir="vert"/>
      </p:transition>
    </mc:Choice>
    <mc:Fallback xmlns="">
      <p:transition spd="slow" advTm="13485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В школах с любовью созданы уголки мордовской культуры, 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где бережно хранятся вещи,  сделанные руками умельцев.</a:t>
            </a:r>
            <a:r>
              <a:rPr lang="ru-RU" sz="1800" dirty="0">
                <a:solidFill>
                  <a:schemeClr val="tx1"/>
                </a:solidFill>
              </a:rPr>
              <a:t> Каждую вещь мы </a:t>
            </a:r>
            <a:r>
              <a:rPr lang="ru-RU" sz="1800" dirty="0" smtClean="0">
                <a:solidFill>
                  <a:schemeClr val="tx1"/>
                </a:solidFill>
              </a:rPr>
              <a:t>рассматриваем </a:t>
            </a:r>
            <a:r>
              <a:rPr lang="ru-RU" sz="1800" dirty="0">
                <a:solidFill>
                  <a:schemeClr val="tx1"/>
                </a:solidFill>
              </a:rPr>
              <a:t>с детьми</a:t>
            </a:r>
            <a:r>
              <a:rPr lang="ru-RU" sz="1800" dirty="0" smtClean="0">
                <a:solidFill>
                  <a:schemeClr val="tx1"/>
                </a:solidFill>
              </a:rPr>
              <a:t>, </a:t>
            </a:r>
            <a:r>
              <a:rPr lang="ru-RU" sz="1800" dirty="0">
                <a:solidFill>
                  <a:schemeClr val="tx1"/>
                </a:solidFill>
              </a:rPr>
              <a:t>я </a:t>
            </a:r>
            <a:r>
              <a:rPr lang="ru-RU" sz="1800" dirty="0" smtClean="0">
                <a:solidFill>
                  <a:schemeClr val="tx1"/>
                </a:solidFill>
              </a:rPr>
              <a:t>рассказываю </a:t>
            </a:r>
            <a:r>
              <a:rPr lang="ru-RU" sz="1800" dirty="0">
                <a:solidFill>
                  <a:schemeClr val="tx1"/>
                </a:solidFill>
              </a:rPr>
              <a:t>о ней, </a:t>
            </a:r>
            <a:r>
              <a:rPr lang="ru-RU" sz="1800" dirty="0" smtClean="0">
                <a:solidFill>
                  <a:schemeClr val="tx1"/>
                </a:solidFill>
              </a:rPr>
              <a:t>затем ребята примеряют </a:t>
            </a:r>
            <a:r>
              <a:rPr lang="ru-RU" sz="1800" dirty="0">
                <a:solidFill>
                  <a:schemeClr val="tx1"/>
                </a:solidFill>
              </a:rPr>
              <a:t>эти вещи. Дети подолгу </a:t>
            </a:r>
            <a:r>
              <a:rPr lang="ru-RU" sz="1800" dirty="0" smtClean="0">
                <a:solidFill>
                  <a:schemeClr val="tx1"/>
                </a:solidFill>
              </a:rPr>
              <a:t>рассматривают </a:t>
            </a:r>
            <a:r>
              <a:rPr lang="ru-RU" sz="1800" dirty="0">
                <a:solidFill>
                  <a:schemeClr val="tx1"/>
                </a:solidFill>
              </a:rPr>
              <a:t>себя в зеркало. Я </a:t>
            </a:r>
            <a:r>
              <a:rPr lang="ru-RU" sz="1800" dirty="0" smtClean="0">
                <a:solidFill>
                  <a:schemeClr val="tx1"/>
                </a:solidFill>
              </a:rPr>
              <a:t>вижу, </a:t>
            </a:r>
            <a:r>
              <a:rPr lang="ru-RU" sz="1800" dirty="0">
                <a:solidFill>
                  <a:schemeClr val="tx1"/>
                </a:solidFill>
              </a:rPr>
              <a:t>как им нравятся звенящие бусы, «</a:t>
            </a:r>
            <a:r>
              <a:rPr lang="ru-RU" sz="1800" dirty="0" err="1">
                <a:solidFill>
                  <a:schemeClr val="tx1"/>
                </a:solidFill>
              </a:rPr>
              <a:t>сюлгам</a:t>
            </a:r>
            <a:r>
              <a:rPr lang="ru-RU" sz="1800" dirty="0">
                <a:solidFill>
                  <a:schemeClr val="tx1"/>
                </a:solidFill>
              </a:rPr>
              <a:t>», </a:t>
            </a:r>
            <a:r>
              <a:rPr lang="ru-RU" sz="1800" dirty="0" smtClean="0">
                <a:solidFill>
                  <a:schemeClr val="tx1"/>
                </a:solidFill>
              </a:rPr>
              <a:t>как они стараются </a:t>
            </a:r>
            <a:r>
              <a:rPr lang="ru-RU" sz="1800" dirty="0">
                <a:solidFill>
                  <a:schemeClr val="tx1"/>
                </a:solidFill>
              </a:rPr>
              <a:t>запомнить названия этих вещей. </a:t>
            </a:r>
            <a:r>
              <a:rPr lang="ru-RU" sz="1800" dirty="0" smtClean="0">
                <a:solidFill>
                  <a:schemeClr val="tx1"/>
                </a:solidFill>
              </a:rPr>
              <a:t>   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9667" y="2588764"/>
            <a:ext cx="1919071" cy="14393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593" y="2342412"/>
            <a:ext cx="4736598" cy="3384376"/>
          </a:xfrm>
          <a:prstGeom prst="rect">
            <a:avLst/>
          </a:prstGeom>
          <a:ln w="190500" cap="sq">
            <a:solidFill>
              <a:schemeClr val="accent3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09" t="35554" r="20153" b="9092"/>
          <a:stretch/>
        </p:blipFill>
        <p:spPr>
          <a:xfrm rot="20768125">
            <a:off x="902876" y="4376438"/>
            <a:ext cx="2151959" cy="2092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88024" y="589252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Национальный уголок в  СОШ №11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5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3821">
        <p:blinds dir="vert"/>
      </p:transition>
    </mc:Choice>
    <mc:Fallback xmlns="">
      <p:transition spd="slow" advTm="13821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1697</TotalTime>
  <Words>875</Words>
  <Application>Microsoft Office PowerPoint</Application>
  <PresentationFormat>Экран (4:3)</PresentationFormat>
  <Paragraphs>73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Поток</vt:lpstr>
      <vt:lpstr>Презентация PowerPoint</vt:lpstr>
      <vt:lpstr>Город Бугульма расположен на юго-востоке Республики Татарстан на Бугульминско-Белебеевской возвышенности в месте впадения реки Бугульминка в реку Зай. Население города – 93 тыс человек, из них мордвы – около 3000человек.</vt:lpstr>
      <vt:lpstr>Город Бугульма основан в 1781 по указу Екатерины II.</vt:lpstr>
      <vt:lpstr>Национально-культурная  автономия мордвы</vt:lpstr>
      <vt:lpstr>Маленькая Мордовия на татарской земле</vt:lpstr>
      <vt:lpstr> За свою жизнь человек проходит все этапы развития: детство, юность, зрелость, старость…И каждая стадия связана с духовным, нравственным взрослением. Каждый из нас призван наполнить собственную жизнь смыслом, понять этот смысл  и исполнить  предназначенную ему роль. Но понять по-настоящему призвание человека можно только тогда, когда мы осознаем его историческую генетику, когда нам откроются его истоки. </vt:lpstr>
      <vt:lpstr>Воскресные школы</vt:lpstr>
      <vt:lpstr>В программу воскресной школы включены изучение мордовского языка и литературы (4ч в неделю), национальной музыки (2ч в неделю),  национально-прикладного искусства (1ч в неделю), фольклора (2ч в неделю).</vt:lpstr>
      <vt:lpstr>В школах с любовью созданы уголки мордовской культуры,  где бережно хранятся вещи,  сделанные руками умельцев. Каждую вещь мы рассматриваем с детьми, я рассказываю о ней, затем ребята примеряют эти вещи. Дети подолгу рассматривают себя в зеркало. Я вижу, как им нравятся звенящие бусы, «сюлгам», как они стараются запомнить названия этих вещей.    </vt:lpstr>
      <vt:lpstr>Презентация PowerPoint</vt:lpstr>
      <vt:lpstr>Наши достижения</vt:lpstr>
      <vt:lpstr>Презентация PowerPoint</vt:lpstr>
      <vt:lpstr>Большой любовью пользуется  в Татарстане народный ансамбль «ВАЛДО ЧИ», созданный в 2003г.  в Бугульме, бессменный участник всех культурных мероприятий  на юго-востоке Татарстана. Приятно видеть, что состав ансамбля молодеет год от года, ведь его ряды пополняют полюбившие народные песни ученики воскресных школ.</vt:lpstr>
      <vt:lpstr>История создания фольклорного ансамбля «Валдо чи» </vt:lpstr>
      <vt:lpstr>К языку через песню. Учителя и обучающиеся воскресных школ совместно с ансамблем «Валдо чи» – участники фольклорных праздников. </vt:lpstr>
      <vt:lpstr>Любимый всеми праздник песни – «Играй, гармонь!»</vt:lpstr>
      <vt:lpstr>Презентация PowerPoint</vt:lpstr>
      <vt:lpstr>Обмен опытом на форумах различного уровня (города Саранск, Казань) </vt:lpstr>
      <vt:lpstr>Без прошлого нет будущего…  Учителя вместе с учениками организуют этнографические экспедиции  по селам родного края, где  собирают национальный фольклор. Одна из самых интересных – мордовский свадебный обряд.</vt:lpstr>
      <vt:lpstr>Одной из самых ярких стала экспедиция   «Свадебный обряд и его история»  </vt:lpstr>
      <vt:lpstr>Презентация PowerPoint</vt:lpstr>
      <vt:lpstr>Фрагменты  свадебного  обряда</vt:lpstr>
      <vt:lpstr>Презентация PowerPoint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труда и занятости РТ ГАОУ СПО Бугульминский аграрный колледж</dc:title>
  <dc:creator>слава</dc:creator>
  <cp:lastModifiedBy>Дюкова Ирина</cp:lastModifiedBy>
  <cp:revision>115</cp:revision>
  <dcterms:modified xsi:type="dcterms:W3CDTF">2014-09-17T11:50:36Z</dcterms:modified>
</cp:coreProperties>
</file>